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96" r:id="rId4"/>
    <p:sldId id="261" r:id="rId5"/>
    <p:sldId id="298" r:id="rId6"/>
    <p:sldId id="260" r:id="rId7"/>
    <p:sldId id="259" r:id="rId8"/>
    <p:sldId id="262" r:id="rId9"/>
    <p:sldId id="300" r:id="rId10"/>
    <p:sldId id="303" r:id="rId11"/>
    <p:sldId id="302" r:id="rId12"/>
    <p:sldId id="305" r:id="rId13"/>
    <p:sldId id="306" r:id="rId14"/>
    <p:sldId id="304" r:id="rId15"/>
    <p:sldId id="307" r:id="rId16"/>
    <p:sldId id="308" r:id="rId17"/>
    <p:sldId id="309" r:id="rId18"/>
    <p:sldId id="301" r:id="rId19"/>
    <p:sldId id="318" r:id="rId20"/>
    <p:sldId id="310" r:id="rId21"/>
    <p:sldId id="311" r:id="rId22"/>
    <p:sldId id="294" r:id="rId23"/>
    <p:sldId id="315" r:id="rId24"/>
    <p:sldId id="314" r:id="rId25"/>
    <p:sldId id="316" r:id="rId26"/>
    <p:sldId id="263" r:id="rId27"/>
    <p:sldId id="287" r:id="rId28"/>
    <p:sldId id="288" r:id="rId29"/>
    <p:sldId id="313" r:id="rId30"/>
    <p:sldId id="273" r:id="rId31"/>
    <p:sldId id="268" r:id="rId32"/>
  </p:sldIdLst>
  <p:sldSz cx="12192000" cy="6858000"/>
  <p:notesSz cx="6858000" cy="9144000"/>
  <p:embeddedFontLst>
    <p:embeddedFont>
      <p:font typeface="1훈막대연필 R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나눔고딕" panose="020D0804000000000000" pitchFamily="50" charset="-127"/>
      <p:bold r:id="rId37"/>
    </p:embeddedFont>
    <p:embeddedFont>
      <p:font typeface="HY태백B" panose="02030600000101010101" pitchFamily="18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9191"/>
    <a:srgbClr val="A39F9F"/>
    <a:srgbClr val="A9A5A5"/>
    <a:srgbClr val="FF6D6D"/>
    <a:srgbClr val="FF5050"/>
    <a:srgbClr val="FF1919"/>
    <a:srgbClr val="3AA7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84787" autoAdjust="0"/>
  </p:normalViewPr>
  <p:slideViewPr>
    <p:cSldViewPr snapToGrid="0">
      <p:cViewPr varScale="1">
        <p:scale>
          <a:sx n="61" d="100"/>
          <a:sy n="61" d="100"/>
        </p:scale>
        <p:origin x="11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8628E-3287-4DCD-9D95-31A7BFED3294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3DFC1-CDBD-4123-910F-5FE068899E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5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Blue</a:t>
            </a:r>
            <a:r>
              <a:rPr lang="en-US" altLang="ko-KR" baseline="0" dirty="0"/>
              <a:t>tooth Low </a:t>
            </a:r>
            <a:r>
              <a:rPr lang="en-US" altLang="ko-KR" baseline="0" dirty="0" err="1"/>
              <a:t>Energe</a:t>
            </a:r>
            <a:r>
              <a:rPr lang="en-US" altLang="ko-KR" baseline="0"/>
              <a:t> Beacon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992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지도확대해서 캡쳐</a:t>
            </a:r>
            <a:r>
              <a:rPr lang="en-US" altLang="ko-KR" dirty="0"/>
              <a:t>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29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버튼 </a:t>
            </a:r>
            <a:r>
              <a:rPr lang="en-US" altLang="ko-KR" dirty="0"/>
              <a:t>Custom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064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951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GPS PROVIDER</a:t>
            </a:r>
            <a:r>
              <a:rPr lang="en-US" altLang="ko-KR" baseline="0" dirty="0"/>
              <a:t> </a:t>
            </a:r>
            <a:r>
              <a:rPr lang="ko-KR" altLang="en-US" baseline="0" dirty="0"/>
              <a:t>권한으로 받아오는데 혹시나 </a:t>
            </a:r>
            <a:r>
              <a:rPr lang="ko-KR" altLang="en-US" baseline="0" dirty="0" err="1"/>
              <a:t>작동을안하면</a:t>
            </a:r>
            <a:r>
              <a:rPr lang="ko-KR" altLang="en-US" baseline="0" dirty="0"/>
              <a:t> </a:t>
            </a:r>
            <a:r>
              <a:rPr lang="en-US" altLang="ko-KR" baseline="0" dirty="0"/>
              <a:t>NETWORK PROVIDER</a:t>
            </a:r>
            <a:r>
              <a:rPr lang="ko-KR" altLang="en-US" baseline="0" dirty="0"/>
              <a:t>을 사용한다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안정성 높임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49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GPS PROVIDER</a:t>
            </a:r>
            <a:r>
              <a:rPr lang="en-US" altLang="ko-KR" baseline="0" dirty="0"/>
              <a:t> </a:t>
            </a:r>
            <a:r>
              <a:rPr lang="ko-KR" altLang="en-US" baseline="0" dirty="0"/>
              <a:t>권한으로 받아오는데 혹시나 </a:t>
            </a:r>
            <a:r>
              <a:rPr lang="ko-KR" altLang="en-US" baseline="0" dirty="0" err="1"/>
              <a:t>작동을안하면</a:t>
            </a:r>
            <a:r>
              <a:rPr lang="ko-KR" altLang="en-US" baseline="0" dirty="0"/>
              <a:t> </a:t>
            </a:r>
            <a:r>
              <a:rPr lang="en-US" altLang="ko-KR" baseline="0" dirty="0"/>
              <a:t>NETWORK PROVIDER</a:t>
            </a:r>
            <a:r>
              <a:rPr lang="ko-KR" altLang="en-US" baseline="0" dirty="0"/>
              <a:t>을 사용한다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안정성 높임</a:t>
            </a:r>
            <a:r>
              <a:rPr lang="en-US" altLang="ko-KR" baseline="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962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597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몇월</a:t>
            </a:r>
            <a:r>
              <a:rPr lang="ko-KR" altLang="en-US" dirty="0"/>
              <a:t> </a:t>
            </a:r>
            <a:r>
              <a:rPr lang="ko-KR" altLang="en-US" dirty="0" err="1"/>
              <a:t>몇째</a:t>
            </a:r>
            <a:r>
              <a:rPr lang="ko-KR" altLang="en-US" dirty="0"/>
              <a:t> 주에는 </a:t>
            </a:r>
            <a:r>
              <a:rPr lang="ko-KR" altLang="en-US" dirty="0" err="1"/>
              <a:t>업체측과의</a:t>
            </a:r>
            <a:r>
              <a:rPr lang="ko-KR" altLang="en-US" dirty="0"/>
              <a:t> 미팅도 있었는데</a:t>
            </a:r>
            <a:r>
              <a:rPr lang="en-US" altLang="ko-KR" dirty="0"/>
              <a:t>, </a:t>
            </a:r>
            <a:r>
              <a:rPr lang="ko-KR" altLang="en-US" dirty="0"/>
              <a:t>서로 간에 프로토콜을 조율하고 실용화를 위한 센서 구매에 대한 논의를 했다</a:t>
            </a:r>
            <a:r>
              <a:rPr lang="en-US" altLang="ko-KR" dirty="0"/>
              <a:t>. </a:t>
            </a:r>
            <a:r>
              <a:rPr lang="ko-KR" altLang="en-US" dirty="0"/>
              <a:t>정도로 얘기해주면 </a:t>
            </a:r>
            <a:r>
              <a:rPr lang="ko-KR" altLang="en-US" dirty="0" err="1"/>
              <a:t>좋겠어요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3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45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범용성 </a:t>
            </a:r>
            <a:r>
              <a:rPr lang="en-US" altLang="ko-KR" dirty="0"/>
              <a:t>: </a:t>
            </a:r>
            <a:r>
              <a:rPr lang="ko-KR" altLang="en-US" dirty="0"/>
              <a:t>소켓 </a:t>
            </a:r>
            <a:r>
              <a:rPr lang="en-US" altLang="ko-KR" dirty="0"/>
              <a:t>http </a:t>
            </a:r>
            <a:r>
              <a:rPr lang="ko-KR" altLang="en-US" dirty="0"/>
              <a:t>블루투스 </a:t>
            </a:r>
            <a:r>
              <a:rPr lang="en-US" altLang="ko-KR" dirty="0"/>
              <a:t>GPS</a:t>
            </a:r>
            <a:r>
              <a:rPr lang="ko-KR" altLang="en-US" dirty="0"/>
              <a:t>등 어떠한 통신 환경에도 적용이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그래프 </a:t>
            </a:r>
            <a:r>
              <a:rPr lang="en-US" altLang="ko-KR" dirty="0"/>
              <a:t>: </a:t>
            </a:r>
            <a:r>
              <a:rPr lang="ko-KR" altLang="en-US" dirty="0"/>
              <a:t>보안등 현황 파악에 최적화된 그래프 라이브러리가 없어서 직접 그래프 시스템을 구현했음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03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백그라운드라고 하더라도 사용자가 블루투스 기능을 계속 켜고 다녀야 하는데</a:t>
            </a:r>
            <a:r>
              <a:rPr lang="en-US" altLang="ko-KR" dirty="0"/>
              <a:t>, </a:t>
            </a:r>
            <a:r>
              <a:rPr lang="ko-KR" altLang="en-US" dirty="0"/>
              <a:t>유저들 배터리 문제는 어떻게 </a:t>
            </a:r>
            <a:r>
              <a:rPr lang="ko-KR" altLang="en-US" dirty="0" err="1"/>
              <a:t>할건가</a:t>
            </a:r>
            <a:r>
              <a:rPr lang="ko-KR" altLang="en-US" dirty="0"/>
              <a:t> </a:t>
            </a:r>
            <a:r>
              <a:rPr lang="ko-KR" altLang="en-US" dirty="0" err="1"/>
              <a:t>하는것</a:t>
            </a:r>
            <a:endParaRPr lang="en-US" altLang="ko-KR" dirty="0"/>
          </a:p>
          <a:p>
            <a:r>
              <a:rPr lang="en-US" altLang="ko-KR" dirty="0"/>
              <a:t>-REPORT </a:t>
            </a:r>
            <a:r>
              <a:rPr lang="ko-KR" altLang="en-US" dirty="0"/>
              <a:t>기능 구현을 위해서는 </a:t>
            </a:r>
            <a:r>
              <a:rPr lang="en-US" altLang="ko-KR" dirty="0"/>
              <a:t>Count</a:t>
            </a:r>
            <a:r>
              <a:rPr lang="ko-KR" altLang="en-US" dirty="0"/>
              <a:t>를 누적할 포인트를 직접 정해 줘야하는 번거로움이 있는데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보안등 관리를 구 단위로 한다는 걸 감안하면 그 작업량이 어마어마하다</a:t>
            </a:r>
            <a:r>
              <a:rPr lang="en-US" altLang="ko-KR" dirty="0"/>
              <a:t>. </a:t>
            </a:r>
            <a:r>
              <a:rPr lang="ko-KR" altLang="en-US" dirty="0"/>
              <a:t>좀 더 수월한 방법을 연구하는 중이다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57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2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81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분</a:t>
            </a:r>
            <a:r>
              <a:rPr lang="en-US" altLang="ko-KR" dirty="0"/>
              <a:t>30</a:t>
            </a:r>
            <a:r>
              <a:rPr lang="ko-KR" altLang="en-US" dirty="0"/>
              <a:t>초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85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분</a:t>
            </a:r>
            <a:endParaRPr lang="en-US" altLang="ko-KR" dirty="0"/>
          </a:p>
          <a:p>
            <a:r>
              <a:rPr lang="ko-KR" altLang="en-US" dirty="0"/>
              <a:t>보안등은 어두워서 범죄나 사고가 발생할 염려가 있는 지역에 안전을 위하여 다는 등으로</a:t>
            </a:r>
            <a:endParaRPr lang="en-US" altLang="ko-KR" dirty="0"/>
          </a:p>
          <a:p>
            <a:r>
              <a:rPr lang="ko-KR" altLang="en-US" dirty="0"/>
              <a:t>주로 </a:t>
            </a:r>
            <a:r>
              <a:rPr lang="ko-KR" altLang="en-US" dirty="0" err="1"/>
              <a:t>사람이다니는</a:t>
            </a:r>
            <a:r>
              <a:rPr lang="ko-KR" altLang="en-US" dirty="0"/>
              <a:t> 골목길 또는 주택가에 설치되어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이</a:t>
            </a:r>
            <a:r>
              <a:rPr lang="ko-KR" altLang="en-US" baseline="0" dirty="0"/>
              <a:t> 보안등이 고장난다면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기존에는 주민의 신고나 순찰을 돌면서 체크를 해야하지만</a:t>
            </a:r>
            <a:endParaRPr lang="en-US" altLang="ko-KR" baseline="0" dirty="0"/>
          </a:p>
          <a:p>
            <a:r>
              <a:rPr lang="en-US" altLang="ko-KR" baseline="0" dirty="0"/>
              <a:t>-&gt; BLE </a:t>
            </a:r>
            <a:r>
              <a:rPr lang="ko-KR" altLang="en-US" baseline="0" dirty="0" err="1"/>
              <a:t>비콘을</a:t>
            </a:r>
            <a:r>
              <a:rPr lang="ko-KR" altLang="en-US" baseline="0" dirty="0"/>
              <a:t> 달면 </a:t>
            </a:r>
            <a:r>
              <a:rPr lang="ko-KR" altLang="en-US" baseline="0" dirty="0" err="1"/>
              <a:t>비콘이</a:t>
            </a:r>
            <a:r>
              <a:rPr lang="ko-KR" altLang="en-US" baseline="0" dirty="0"/>
              <a:t> 보안등의 상태정보를 계속해서 </a:t>
            </a:r>
            <a:r>
              <a:rPr lang="ko-KR" altLang="en-US" baseline="0" dirty="0" err="1"/>
              <a:t>쏘아주기</a:t>
            </a:r>
            <a:r>
              <a:rPr lang="ko-KR" altLang="en-US" baseline="0" dirty="0"/>
              <a:t> 때문에</a:t>
            </a:r>
            <a:r>
              <a:rPr lang="en-US" altLang="ko-KR" baseline="0" dirty="0"/>
              <a:t>,</a:t>
            </a:r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앱이 </a:t>
            </a:r>
            <a:r>
              <a:rPr lang="ko-KR" altLang="en-US" baseline="0" dirty="0" err="1"/>
              <a:t>깔려있는</a:t>
            </a:r>
            <a:r>
              <a:rPr lang="ko-KR" altLang="en-US" baseline="0" dirty="0"/>
              <a:t> 주민이 지나가면 </a:t>
            </a:r>
            <a:endParaRPr lang="en-US" altLang="ko-KR" baseline="0" dirty="0"/>
          </a:p>
          <a:p>
            <a:r>
              <a:rPr lang="en-US" altLang="ko-KR" baseline="0" dirty="0"/>
              <a:t>-&gt; </a:t>
            </a:r>
            <a:r>
              <a:rPr lang="ko-KR" altLang="en-US" baseline="0" dirty="0" err="1"/>
              <a:t>비콘의</a:t>
            </a:r>
            <a:r>
              <a:rPr lang="ko-KR" altLang="en-US" baseline="0" dirty="0"/>
              <a:t> 정보를 앱이 받고</a:t>
            </a:r>
            <a:endParaRPr lang="en-US" altLang="ko-KR" baseline="0" dirty="0"/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앱이 서버에 정보를 전송해서 관리자가 알 수 있도록 한다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08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978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시연영상에 넣지 못한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95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63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69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2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45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7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63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72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50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93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6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706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32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93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F36E2-EFD4-4234-B296-AA915EA0D5C0}" type="datetimeFigureOut">
              <a:rPr lang="ko-KR" altLang="en-US" smtClean="0"/>
              <a:t>2016-11-24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82ACD-ABD0-469C-851F-938F87F4E9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7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3673902" y="2514025"/>
            <a:ext cx="4844196" cy="1981921"/>
            <a:chOff x="3588053" y="2641003"/>
            <a:chExt cx="4844196" cy="198192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647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95778" y="2641003"/>
              <a:ext cx="1476374" cy="139714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349734" y="4038149"/>
              <a:ext cx="40825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1">
                      <a:lumMod val="50000"/>
                    </a:schemeClr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비컨</a:t>
              </a:r>
              <a:r>
                <a:rPr lang="ko-KR" altLang="en-US" sz="2400" b="1" dirty="0"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 기반</a:t>
              </a:r>
              <a:r>
                <a:rPr lang="ko-KR" altLang="en-US" sz="3200" b="1" dirty="0"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 </a:t>
              </a:r>
              <a:r>
                <a:rPr lang="ko-KR" altLang="en-US" sz="3200" b="1" dirty="0">
                  <a:solidFill>
                    <a:schemeClr val="accent2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보안등</a:t>
              </a:r>
              <a:r>
                <a:rPr lang="ko-KR" altLang="en-US" sz="3200" b="1" dirty="0"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 </a:t>
              </a:r>
              <a:r>
                <a:rPr lang="ko-KR" altLang="en-US" sz="2400" b="1" dirty="0"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관리 시스템</a:t>
              </a:r>
            </a:p>
          </p:txBody>
        </p:sp>
        <p:grpSp>
          <p:nvGrpSpPr>
            <p:cNvPr id="21" name="그룹 20"/>
            <p:cNvGrpSpPr/>
            <p:nvPr/>
          </p:nvGrpSpPr>
          <p:grpSpPr>
            <a:xfrm rot="1129463">
              <a:off x="3588053" y="3295305"/>
              <a:ext cx="1126127" cy="859666"/>
              <a:chOff x="4011555" y="3441251"/>
              <a:chExt cx="1296144" cy="1296144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22" name="타원 21"/>
              <p:cNvSpPr/>
              <p:nvPr/>
            </p:nvSpPr>
            <p:spPr>
              <a:xfrm rot="19004165">
                <a:off x="4011555" y="3441251"/>
                <a:ext cx="1296144" cy="12961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dirty="0"/>
                  <a:t>O</a:t>
                </a:r>
                <a:r>
                  <a:rPr lang="en-US" altLang="ko-KR" b="1" dirty="0"/>
                  <a:t>2</a:t>
                </a:r>
                <a:r>
                  <a:rPr lang="en-US" altLang="ko-KR" sz="2400" dirty="0"/>
                  <a:t>O</a:t>
                </a:r>
                <a:endParaRPr lang="ko-KR" altLang="en-US" sz="1600" dirty="0"/>
              </a:p>
            </p:txBody>
          </p:sp>
          <p:sp>
            <p:nvSpPr>
              <p:cNvPr id="23" name="이등변 삼각형 22"/>
              <p:cNvSpPr/>
              <p:nvPr/>
            </p:nvSpPr>
            <p:spPr>
              <a:xfrm rot="7805587">
                <a:off x="4982660" y="4507098"/>
                <a:ext cx="149969" cy="6173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6535031" y="4495946"/>
            <a:ext cx="3349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김혜경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송명근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 err="1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안창준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 err="1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장희승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 err="1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허동</a:t>
            </a:r>
            <a:endParaRPr lang="en-US" altLang="ko-KR" sz="1600" u="sng" dirty="0">
              <a:solidFill>
                <a:schemeClr val="bg1">
                  <a:lumMod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	&amp;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사람과 세상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Network Lab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12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5" b="881"/>
          <a:stretch/>
        </p:blipFill>
        <p:spPr>
          <a:xfrm>
            <a:off x="643467" y="648855"/>
            <a:ext cx="10905066" cy="556029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홈 화면 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 </a:t>
            </a:r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 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X )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347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3" y="2059769"/>
            <a:ext cx="4814655" cy="27323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9"/>
          <a:stretch/>
        </p:blipFill>
        <p:spPr>
          <a:xfrm>
            <a:off x="1042838" y="2059769"/>
            <a:ext cx="4814653" cy="2768097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관리자 등록 페이지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89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"/>
          <a:stretch/>
        </p:blipFill>
        <p:spPr>
          <a:xfrm>
            <a:off x="643466" y="643466"/>
            <a:ext cx="10905067" cy="55710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332685" y="3353545"/>
            <a:ext cx="1640115" cy="22642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338043" y="643468"/>
            <a:ext cx="1640115" cy="27200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168400" y="643469"/>
            <a:ext cx="1640115" cy="16062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168400" y="2249715"/>
            <a:ext cx="1640115" cy="162451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840047" y="4407958"/>
            <a:ext cx="6489784" cy="12571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2808515" y="643467"/>
            <a:ext cx="6529527" cy="376449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00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"/>
          <a:stretch/>
        </p:blipFill>
        <p:spPr>
          <a:xfrm>
            <a:off x="643465" y="643468"/>
            <a:ext cx="10905068" cy="55710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338043" y="3113062"/>
            <a:ext cx="1640115" cy="2757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332685" y="3388833"/>
            <a:ext cx="1640115" cy="22642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1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 r="21398" b="30278"/>
          <a:stretch/>
        </p:blipFill>
        <p:spPr>
          <a:xfrm>
            <a:off x="6827478" y="3400498"/>
            <a:ext cx="3981283" cy="2675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4" r="21635" b="30278"/>
          <a:stretch/>
        </p:blipFill>
        <p:spPr>
          <a:xfrm>
            <a:off x="1692017" y="3450198"/>
            <a:ext cx="4086911" cy="2626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1" r="21528" b="30278"/>
          <a:stretch/>
        </p:blipFill>
        <p:spPr>
          <a:xfrm>
            <a:off x="1692017" y="779951"/>
            <a:ext cx="4086911" cy="25337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4" r="21528" b="30278"/>
          <a:stretch/>
        </p:blipFill>
        <p:spPr>
          <a:xfrm>
            <a:off x="6827478" y="769353"/>
            <a:ext cx="3945218" cy="251002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17" y="3399143"/>
            <a:ext cx="4086911" cy="26772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75" y="3367562"/>
            <a:ext cx="3936079" cy="2664754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-1" y="5195308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보안등 현황 클릭 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고장 별로 다른 색의 보안등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17" y="779952"/>
            <a:ext cx="4086911" cy="2499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78" y="785790"/>
            <a:ext cx="3936077" cy="248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33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5"/>
          <a:stretch/>
        </p:blipFill>
        <p:spPr>
          <a:xfrm>
            <a:off x="643467" y="643468"/>
            <a:ext cx="10905066" cy="5571066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보안등 상태 정보 페이지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942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"/>
          <a:stretch/>
        </p:blipFill>
        <p:spPr>
          <a:xfrm>
            <a:off x="643465" y="781381"/>
            <a:ext cx="10905067" cy="5295238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보안등 그래프 페이지 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고장횟수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전체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59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1"/>
          <a:stretch/>
        </p:blipFill>
        <p:spPr>
          <a:xfrm>
            <a:off x="643465" y="781381"/>
            <a:ext cx="10905067" cy="529523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보안등 그래프 페이지 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- </a:t>
            </a:r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고장횟수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정전</a:t>
            </a:r>
            <a:r>
              <a:rPr lang="en-US" altLang="ko-KR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52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</a:pPr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   APP</a:t>
            </a:r>
          </a:p>
        </p:txBody>
      </p:sp>
    </p:spTree>
    <p:extLst>
      <p:ext uri="{BB962C8B-B14F-4D97-AF65-F5344CB8AC3E}">
        <p14:creationId xmlns:p14="http://schemas.microsoft.com/office/powerpoint/2010/main" val="2724191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110" b="7075"/>
          <a:stretch/>
        </p:blipFill>
        <p:spPr>
          <a:xfrm>
            <a:off x="4342567" y="705012"/>
            <a:ext cx="3192782" cy="544797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cxnSp>
        <p:nvCxnSpPr>
          <p:cNvPr id="9" name="직선 연결선 8"/>
          <p:cNvCxnSpPr/>
          <p:nvPr/>
        </p:nvCxnSpPr>
        <p:spPr>
          <a:xfrm flipH="1">
            <a:off x="7535349" y="2689855"/>
            <a:ext cx="2323026" cy="243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21025" y="2734679"/>
            <a:ext cx="268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버튼 기능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Info</a:t>
            </a:r>
            <a:endParaRPr lang="ko-KR" alt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3551" b="7484"/>
          <a:stretch/>
        </p:blipFill>
        <p:spPr>
          <a:xfrm>
            <a:off x="4342568" y="705012"/>
            <a:ext cx="3192782" cy="544797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5147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09489" y="196948"/>
            <a:ext cx="11521440" cy="6471138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0716311" y="5723012"/>
            <a:ext cx="1114618" cy="9450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422028" y="28139"/>
            <a:ext cx="6583680" cy="3881321"/>
            <a:chOff x="956605" y="703386"/>
            <a:chExt cx="6583680" cy="3881321"/>
          </a:xfrm>
        </p:grpSpPr>
        <p:sp>
          <p:nvSpPr>
            <p:cNvPr id="10" name="TextBox 9"/>
            <p:cNvSpPr txBox="1"/>
            <p:nvPr/>
          </p:nvSpPr>
          <p:spPr>
            <a:xfrm>
              <a:off x="956605" y="703386"/>
              <a:ext cx="65836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solidFill>
                    <a:srgbClr val="FF6D6D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TABLE</a:t>
              </a:r>
              <a:endParaRPr lang="ko-KR" altLang="en-US" sz="10000" b="1" dirty="0">
                <a:solidFill>
                  <a:srgbClr val="FF6D6D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6605" y="1414608"/>
              <a:ext cx="658368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solidFill>
                    <a:srgbClr val="FF6D6D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OF</a:t>
              </a:r>
              <a:endParaRPr lang="ko-KR" altLang="en-US" sz="10000" b="1" dirty="0">
                <a:solidFill>
                  <a:srgbClr val="FF6D6D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  <a:p>
              <a:endParaRPr lang="ko-KR" altLang="en-US" sz="100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6605" y="2135990"/>
              <a:ext cx="65836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solidFill>
                    <a:srgbClr val="FF6D6D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CONTENTS</a:t>
              </a:r>
              <a:endParaRPr lang="ko-KR" altLang="en-US" sz="10000" b="1" dirty="0">
                <a:solidFill>
                  <a:srgbClr val="FF6D6D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37160" y="3535966"/>
            <a:ext cx="37560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팀원 소개</a:t>
            </a:r>
            <a:endParaRPr lang="en-US" altLang="ko-KR" sz="28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프로젝트 소개</a:t>
            </a:r>
            <a:endParaRPr lang="en-US" altLang="ko-KR" sz="28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시연 영상</a:t>
            </a:r>
            <a:endParaRPr lang="en-US" altLang="ko-KR" sz="28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그 외의 기능</a:t>
            </a:r>
            <a:endParaRPr lang="en-US" altLang="ko-KR" sz="28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프로젝트 진행</a:t>
            </a:r>
            <a:endParaRPr lang="en-US" altLang="ko-KR" sz="28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결론</a:t>
            </a:r>
            <a:endParaRPr lang="en-US" altLang="ko-KR" sz="28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341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58" y="787307"/>
            <a:ext cx="2960784" cy="52636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00" y="807077"/>
            <a:ext cx="2949663" cy="52438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57" y="787307"/>
            <a:ext cx="2938543" cy="522407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2632842" y="1558284"/>
            <a:ext cx="630621" cy="4414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6333734" y="1572798"/>
            <a:ext cx="630621" cy="4414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10053145" y="1572798"/>
            <a:ext cx="630621" cy="4414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66019" y="1961821"/>
            <a:ext cx="10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r>
              <a:rPr lang="ko-KR" altLang="en-US" dirty="0" err="1">
                <a:solidFill>
                  <a:srgbClr val="FF000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번클릭</a:t>
            </a:r>
            <a:endParaRPr lang="ko-KR" altLang="en-US" dirty="0">
              <a:solidFill>
                <a:srgbClr val="FF000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62982" y="1961821"/>
            <a:ext cx="100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r>
              <a:rPr lang="ko-KR" altLang="en-US" dirty="0" err="1">
                <a:solidFill>
                  <a:srgbClr val="FF000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번클릭</a:t>
            </a:r>
            <a:endParaRPr lang="ko-KR" altLang="en-US" dirty="0">
              <a:solidFill>
                <a:srgbClr val="FF000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필터링 기능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342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"/>
          <a:stretch/>
        </p:blipFill>
        <p:spPr>
          <a:xfrm>
            <a:off x="4340608" y="675000"/>
            <a:ext cx="3194739" cy="54706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리포트 기능의 작동원리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7535349" y="2689855"/>
            <a:ext cx="2323026" cy="243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21025" y="2734679"/>
            <a:ext cx="268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지정된 포인트의 </a:t>
            </a:r>
            <a:endParaRPr lang="en-US" altLang="ko-KR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위험 지역 누적 지수를 모두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10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으로 표시한 사진</a:t>
            </a:r>
          </a:p>
        </p:txBody>
      </p:sp>
    </p:spTree>
    <p:extLst>
      <p:ext uri="{BB962C8B-B14F-4D97-AF65-F5344CB8AC3E}">
        <p14:creationId xmlns:p14="http://schemas.microsoft.com/office/powerpoint/2010/main" val="2777235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8624" y="186397"/>
            <a:ext cx="11205357" cy="6485206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2794828"/>
            <a:ext cx="12192000" cy="1268344"/>
            <a:chOff x="0" y="2660719"/>
            <a:chExt cx="12192000" cy="1268344"/>
          </a:xfrm>
        </p:grpSpPr>
        <p:sp>
          <p:nvSpPr>
            <p:cNvPr id="4" name="직사각형 3"/>
            <p:cNvSpPr/>
            <p:nvPr/>
          </p:nvSpPr>
          <p:spPr>
            <a:xfrm>
              <a:off x="0" y="2714625"/>
              <a:ext cx="12192000" cy="1214438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640700" y="3140968"/>
              <a:ext cx="27911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latin typeface="맑은 고딕" pitchFamily="50" charset="-127"/>
                </a:rPr>
                <a:t>프로젝트 진행</a:t>
              </a:r>
              <a:endParaRPr lang="ko-KR" altLang="en-US" sz="3200" b="1" dirty="0">
                <a:solidFill>
                  <a:schemeClr val="bg1"/>
                </a:solidFill>
                <a:latin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37138" y="2660719"/>
              <a:ext cx="130356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200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05</a:t>
              </a:r>
              <a:endParaRPr kumimoji="0" lang="ko-KR" altLang="en-US" sz="7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216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/>
          <p:cNvSpPr/>
          <p:nvPr/>
        </p:nvSpPr>
        <p:spPr>
          <a:xfrm>
            <a:off x="643466" y="1599228"/>
            <a:ext cx="10905067" cy="4026802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75" y="1599227"/>
            <a:ext cx="2832446" cy="40078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96" y="1599227"/>
            <a:ext cx="2845827" cy="40268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78401" y="2244291"/>
            <a:ext cx="4039462" cy="2749335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한국통신학회 추계 종합 학술 발표회 논문 제출</a:t>
            </a:r>
            <a:r>
              <a:rPr lang="en-US" altLang="ko-KR" sz="36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</a:t>
            </a:r>
            <a:r>
              <a:rPr lang="ko-KR" altLang="en-US" sz="36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발표 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493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3" y="643468"/>
            <a:ext cx="10905069" cy="5410863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282722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09" y="675000"/>
            <a:ext cx="1935349" cy="27193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38" y="675000"/>
            <a:ext cx="1933650" cy="27207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388" y="3451045"/>
            <a:ext cx="1897219" cy="26819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69" y="3449169"/>
            <a:ext cx="1893542" cy="26838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173" y="3452297"/>
            <a:ext cx="1897219" cy="2680198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-1" y="4775202"/>
            <a:ext cx="12191999" cy="641879"/>
          </a:xfrm>
          <a:prstGeom prst="rect">
            <a:avLst/>
          </a:prstGeom>
          <a:solidFill>
            <a:schemeClr val="accent3">
              <a:lumMod val="50000"/>
              <a:alpha val="79000"/>
            </a:schemeClr>
          </a:solidFill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회의록</a:t>
            </a:r>
            <a:endParaRPr lang="en-US" sz="4000" dirty="0">
              <a:solidFill>
                <a:schemeClr val="bg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5767" y="675000"/>
            <a:ext cx="1924744" cy="271930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851" y="701097"/>
            <a:ext cx="1929960" cy="27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97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8624" y="186397"/>
            <a:ext cx="11205357" cy="6485206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2794828"/>
            <a:ext cx="12192000" cy="1268344"/>
            <a:chOff x="0" y="2660719"/>
            <a:chExt cx="12192000" cy="1268344"/>
          </a:xfrm>
        </p:grpSpPr>
        <p:sp>
          <p:nvSpPr>
            <p:cNvPr id="4" name="직사각형 3"/>
            <p:cNvSpPr/>
            <p:nvPr/>
          </p:nvSpPr>
          <p:spPr>
            <a:xfrm>
              <a:off x="0" y="2714625"/>
              <a:ext cx="12192000" cy="1214438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640700" y="3140968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latin typeface="맑은 고딕" pitchFamily="50" charset="-127"/>
                </a:rPr>
                <a:t>결론</a:t>
              </a:r>
              <a:endParaRPr kumimoji="0"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37138" y="2660719"/>
              <a:ext cx="130356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200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06</a:t>
              </a:r>
              <a:endParaRPr kumimoji="0" lang="ko-KR" altLang="en-US" sz="7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5036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498" y="0"/>
            <a:ext cx="2249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Conclusion</a:t>
            </a:r>
            <a:endParaRPr lang="ko-KR" altLang="en-US" sz="4000" b="1" dirty="0">
              <a:solidFill>
                <a:schemeClr val="accent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75771" y="580571"/>
            <a:ext cx="1915886" cy="14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6096000" y="1032486"/>
            <a:ext cx="0" cy="47930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56212" y="1349829"/>
            <a:ext cx="1315902" cy="1190171"/>
          </a:xfrm>
          <a:prstGeom prst="ellips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8357869" y="1349828"/>
            <a:ext cx="1315902" cy="1190171"/>
          </a:xfrm>
          <a:prstGeom prst="ellips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897" y="1456989"/>
            <a:ext cx="975846" cy="9758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93" y="1519143"/>
            <a:ext cx="851539" cy="851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99657" y="2685143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73800" y="2685143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 WEB</a:t>
            </a:r>
            <a:endParaRPr lang="ko-KR" altLang="en-US" b="1" dirty="0"/>
          </a:p>
        </p:txBody>
      </p:sp>
      <p:sp>
        <p:nvSpPr>
          <p:cNvPr id="17" name="사각형: 둥근 모서리 16"/>
          <p:cNvSpPr/>
          <p:nvPr/>
        </p:nvSpPr>
        <p:spPr>
          <a:xfrm>
            <a:off x="1163590" y="3256506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/>
          <p:cNvSpPr/>
          <p:nvPr/>
        </p:nvSpPr>
        <p:spPr>
          <a:xfrm>
            <a:off x="1163589" y="4149610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/>
          <p:cNvSpPr/>
          <p:nvPr/>
        </p:nvSpPr>
        <p:spPr>
          <a:xfrm>
            <a:off x="1163589" y="5042714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/>
          <p:cNvSpPr/>
          <p:nvPr/>
        </p:nvSpPr>
        <p:spPr>
          <a:xfrm>
            <a:off x="7165248" y="3258689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/>
          <p:cNvSpPr/>
          <p:nvPr/>
        </p:nvSpPr>
        <p:spPr>
          <a:xfrm>
            <a:off x="7165247" y="4155782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/>
          <p:cNvSpPr/>
          <p:nvPr/>
        </p:nvSpPr>
        <p:spPr>
          <a:xfrm>
            <a:off x="7165247" y="5042713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63588" y="3367314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UI</a:t>
            </a:r>
            <a:endParaRPr lang="ko-KR" altLang="en-US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5247" y="3367314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UI &amp; Animation</a:t>
            </a:r>
            <a:endParaRPr lang="ko-KR" altLang="en-US" sz="2000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65247" y="4222180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실시간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비동기 통신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82914" y="4205014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앱의 완전성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65246" y="5122253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그래프 자체 개발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04888" y="5139174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범용성</a:t>
            </a:r>
          </a:p>
        </p:txBody>
      </p:sp>
    </p:spTree>
    <p:extLst>
      <p:ext uri="{BB962C8B-B14F-4D97-AF65-F5344CB8AC3E}">
        <p14:creationId xmlns:p14="http://schemas.microsoft.com/office/powerpoint/2010/main" val="2487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/>
      <p:bldP spid="29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/>
          <p:cNvSpPr/>
          <p:nvPr/>
        </p:nvSpPr>
        <p:spPr>
          <a:xfrm>
            <a:off x="3852025" y="3635260"/>
            <a:ext cx="4487951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2025" y="3707830"/>
            <a:ext cx="448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프로젝트의 실용성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312091" y="1476191"/>
            <a:ext cx="1567819" cy="1734457"/>
            <a:chOff x="5105442" y="1476191"/>
            <a:chExt cx="1567819" cy="1734457"/>
          </a:xfrm>
        </p:grpSpPr>
        <p:sp>
          <p:nvSpPr>
            <p:cNvPr id="15" name="TextBox 14"/>
            <p:cNvSpPr txBox="1"/>
            <p:nvPr/>
          </p:nvSpPr>
          <p:spPr>
            <a:xfrm>
              <a:off x="5236347" y="2841316"/>
              <a:ext cx="1436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Project</a:t>
              </a:r>
              <a:endParaRPr lang="ko-KR" altLang="en-US" b="1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5105442" y="1476191"/>
              <a:ext cx="1315902" cy="1190171"/>
            </a:xfrm>
            <a:prstGeom prst="ellips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910" y="1698443"/>
              <a:ext cx="787622" cy="787622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06498" y="0"/>
            <a:ext cx="2249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Conclusion</a:t>
            </a:r>
            <a:endParaRPr lang="ko-KR" altLang="en-US" sz="4000" b="1" dirty="0">
              <a:solidFill>
                <a:schemeClr val="accent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75771" y="580571"/>
            <a:ext cx="1915886" cy="14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/>
          <p:cNvSpPr/>
          <p:nvPr/>
        </p:nvSpPr>
        <p:spPr>
          <a:xfrm>
            <a:off x="3852025" y="4504131"/>
            <a:ext cx="4487951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52025" y="4576701"/>
            <a:ext cx="448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프로젝트의 실현성</a:t>
            </a:r>
          </a:p>
        </p:txBody>
      </p:sp>
    </p:spTree>
    <p:extLst>
      <p:ext uri="{BB962C8B-B14F-4D97-AF65-F5344CB8AC3E}">
        <p14:creationId xmlns:p14="http://schemas.microsoft.com/office/powerpoint/2010/main" val="349226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/>
          <p:cNvSpPr/>
          <p:nvPr/>
        </p:nvSpPr>
        <p:spPr>
          <a:xfrm>
            <a:off x="3852025" y="3635260"/>
            <a:ext cx="4487951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2025" y="3707830"/>
            <a:ext cx="448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유저의 배터리 소모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67087" y="2841316"/>
            <a:ext cx="171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improvement</a:t>
            </a:r>
            <a:endParaRPr lang="ko-KR" altLang="en-US" b="1" dirty="0"/>
          </a:p>
        </p:txBody>
      </p:sp>
      <p:sp>
        <p:nvSpPr>
          <p:cNvPr id="10" name="타원 9"/>
          <p:cNvSpPr/>
          <p:nvPr/>
        </p:nvSpPr>
        <p:spPr>
          <a:xfrm>
            <a:off x="5312091" y="1476191"/>
            <a:ext cx="1315902" cy="1190171"/>
          </a:xfrm>
          <a:prstGeom prst="ellips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498" y="0"/>
            <a:ext cx="2249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Conclusion</a:t>
            </a:r>
            <a:endParaRPr lang="ko-KR" altLang="en-US" sz="4000" b="1" dirty="0">
              <a:solidFill>
                <a:schemeClr val="accent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275771" y="580571"/>
            <a:ext cx="1915886" cy="14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/>
          <p:cNvSpPr/>
          <p:nvPr/>
        </p:nvSpPr>
        <p:spPr>
          <a:xfrm>
            <a:off x="3852025" y="4504131"/>
            <a:ext cx="4487951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52025" y="4576701"/>
            <a:ext cx="4487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REPORT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기능의 임의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point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지정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53" y="1634124"/>
            <a:ext cx="811608" cy="8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2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56" b="54783"/>
          <a:stretch/>
        </p:blipFill>
        <p:spPr>
          <a:xfrm>
            <a:off x="9205093" y="3385546"/>
            <a:ext cx="1871737" cy="2009963"/>
          </a:xfrm>
          <a:prstGeom prst="ellipse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766670" y="5526823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김 혜경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82613" y="5857436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2014097029</a:t>
            </a:r>
            <a:endParaRPr lang="ko-KR" alt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72125" y="6226768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앱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발표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9766670" y="5833091"/>
            <a:ext cx="8098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3795" y="0"/>
            <a:ext cx="240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O</a:t>
            </a:r>
            <a:r>
              <a:rPr lang="en-US" altLang="ko-KR" sz="4400" b="1" dirty="0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</a:t>
            </a:r>
            <a:r>
              <a:rPr lang="en-US" altLang="ko-KR" sz="5400" b="1" dirty="0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O</a:t>
            </a:r>
            <a:endParaRPr lang="ko-KR" altLang="en-US" sz="5400" b="1" dirty="0">
              <a:solidFill>
                <a:srgbClr val="FF505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85575" y="753991"/>
            <a:ext cx="1123158" cy="2754"/>
          </a:xfrm>
          <a:prstGeom prst="line">
            <a:avLst/>
          </a:prstGeom>
          <a:ln w="5715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5288" r="12809" b="36782"/>
          <a:stretch/>
        </p:blipFill>
        <p:spPr>
          <a:xfrm>
            <a:off x="4970913" y="357916"/>
            <a:ext cx="1961110" cy="2085231"/>
          </a:xfrm>
          <a:prstGeom prst="ellipse">
            <a:avLst/>
          </a:prstGeom>
          <a:ln w="28575">
            <a:solidFill>
              <a:srgbClr val="FF0000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5527318" y="2475818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안 창준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352697" y="2828873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2010105063</a:t>
            </a:r>
            <a:endParaRPr lang="ko-KR" alt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42209" y="3198205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앱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논문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5536754" y="2804528"/>
            <a:ext cx="8098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932023" y="5526823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허 동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47966" y="5857436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2013105118</a:t>
            </a:r>
            <a:endParaRPr lang="ko-KR" alt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7478" y="6226768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웹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논문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932023" y="5833091"/>
            <a:ext cx="8098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10879" y="5474731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장 희승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826822" y="5805344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2013105115</a:t>
            </a:r>
            <a:endParaRPr lang="ko-KR" alt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16334" y="6174676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웹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문서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4010879" y="5780999"/>
            <a:ext cx="8098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15709" y="5474731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송 명근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31652" y="5805344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2010105055</a:t>
            </a:r>
            <a:endParaRPr lang="ko-KR" alt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21164" y="6174676"/>
            <a:ext cx="140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웹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예산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1215709" y="5780999"/>
            <a:ext cx="80983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0" r="15535" b="24107"/>
          <a:stretch/>
        </p:blipFill>
        <p:spPr>
          <a:xfrm>
            <a:off x="3449302" y="3272346"/>
            <a:ext cx="1994438" cy="2062055"/>
          </a:xfrm>
          <a:prstGeom prst="ellipse">
            <a:avLst/>
          </a:prstGeom>
          <a:ln w="28575">
            <a:solidFill>
              <a:srgbClr val="0070C0"/>
            </a:solidFill>
          </a:ln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9" t="30115" r="7336" b="24107"/>
          <a:stretch/>
        </p:blipFill>
        <p:spPr>
          <a:xfrm>
            <a:off x="6347648" y="3366078"/>
            <a:ext cx="1954727" cy="2029431"/>
          </a:xfrm>
          <a:prstGeom prst="ellipse">
            <a:avLst/>
          </a:prstGeom>
          <a:ln w="28575">
            <a:solidFill>
              <a:srgbClr val="0070C0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6" t="4364" r="17471" b="11856"/>
          <a:stretch/>
        </p:blipFill>
        <p:spPr>
          <a:xfrm rot="16200000">
            <a:off x="571698" y="3298577"/>
            <a:ext cx="2148542" cy="2045322"/>
          </a:xfrm>
          <a:prstGeom prst="ellipse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37198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0125" y="1190385"/>
            <a:ext cx="11110356" cy="4026802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9318" y="311952"/>
            <a:ext cx="5673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Reference</a:t>
            </a:r>
            <a:endParaRPr lang="ko-KR" altLang="en-US" sz="4000" b="1" dirty="0">
              <a:solidFill>
                <a:schemeClr val="accent5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8426" y="976485"/>
            <a:ext cx="188913" cy="250825"/>
          </a:xfrm>
          <a:prstGeom prst="rect">
            <a:avLst/>
          </a:prstGeom>
          <a:solidFill>
            <a:srgbClr val="DD811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64322" y="1230997"/>
            <a:ext cx="188913" cy="250825"/>
          </a:xfrm>
          <a:prstGeom prst="rect">
            <a:avLst/>
          </a:prstGeom>
          <a:solidFill>
            <a:srgbClr val="31313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0" y="958284"/>
            <a:ext cx="7315209" cy="1635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533570" y="311952"/>
            <a:ext cx="13769" cy="45503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4977" y="1364810"/>
            <a:ext cx="1066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P.04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사진  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http://forethought.tistory.com/95</a:t>
            </a:r>
          </a:p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P.05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사진  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http://m.busan.com/m/News/view.jsp?newsId=20140118000002</a:t>
            </a:r>
          </a:p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P.07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사진  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http://greenjyp.tistory.com/89</a:t>
            </a:r>
          </a:p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P.08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사진  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http://camp0310.tistory.com/84</a:t>
            </a:r>
          </a:p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P.22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사진  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: http://www.hotcourses.kr/study-in-the-uk/before-you-leave/writing-up-a-master-thesis/</a:t>
            </a:r>
          </a:p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P.26 </a:t>
            </a:r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사진 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 : http://elderabuse.org.uk/conferences-training/</a:t>
            </a:r>
          </a:p>
          <a:p>
            <a:r>
              <a:rPr lang="ko-KR" altLang="en-US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모든</a:t>
            </a:r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ICON : http://www.flaticon.com/</a:t>
            </a:r>
            <a:endParaRPr lang="ko-KR" alt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06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115594" y="2351644"/>
            <a:ext cx="3960813" cy="2394817"/>
            <a:chOff x="4115594" y="1989858"/>
            <a:chExt cx="3960813" cy="2394817"/>
          </a:xfrm>
        </p:grpSpPr>
        <p:sp>
          <p:nvSpPr>
            <p:cNvPr id="6" name="TextBox 5"/>
            <p:cNvSpPr txBox="1"/>
            <p:nvPr/>
          </p:nvSpPr>
          <p:spPr>
            <a:xfrm>
              <a:off x="4115594" y="3552825"/>
              <a:ext cx="3960813" cy="831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srgbClr val="FFC000"/>
                  </a:solidFill>
                  <a:latin typeface="HY태백B" pitchFamily="18" charset="-127"/>
                  <a:ea typeface="HY태백B" pitchFamily="18" charset="-127"/>
                </a:rPr>
                <a:t>THNAK YOU</a:t>
              </a:r>
            </a:p>
            <a:p>
              <a:pPr algn="ctr">
                <a:defRPr/>
              </a:pPr>
              <a:r>
                <a:rPr lang="ko-KR" altLang="en-US" sz="2400" b="1" dirty="0">
                  <a:solidFill>
                    <a:schemeClr val="tx2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질문해주세요</a:t>
              </a:r>
              <a:r>
                <a:rPr lang="en-US" altLang="ko-KR" sz="2400" b="1" dirty="0">
                  <a:solidFill>
                    <a:schemeClr val="tx2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!</a:t>
              </a:r>
              <a:endParaRPr lang="ko-KR" altLang="en-US" sz="2400" b="1" dirty="0">
                <a:solidFill>
                  <a:schemeClr val="tx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19" b="100000" l="0" r="9411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70201" y="1989858"/>
              <a:ext cx="1651598" cy="1562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997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8624" y="379828"/>
            <a:ext cx="11205357" cy="607724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2794828"/>
            <a:ext cx="12192000" cy="1268344"/>
            <a:chOff x="0" y="2660719"/>
            <a:chExt cx="12192000" cy="1268344"/>
          </a:xfrm>
        </p:grpSpPr>
        <p:sp>
          <p:nvSpPr>
            <p:cNvPr id="4" name="직사각형 3"/>
            <p:cNvSpPr/>
            <p:nvPr/>
          </p:nvSpPr>
          <p:spPr>
            <a:xfrm>
              <a:off x="0" y="2714625"/>
              <a:ext cx="12192000" cy="1214438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640700" y="3140968"/>
              <a:ext cx="27911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프로젝트 소개</a:t>
              </a:r>
              <a:endParaRPr kumimoji="0"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37138" y="2660719"/>
              <a:ext cx="130356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200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</a:t>
              </a:r>
              <a:endParaRPr kumimoji="0" lang="ko-KR" altLang="en-US" sz="7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73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4600599" y="-119270"/>
            <a:ext cx="2648340" cy="71296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60809" y="5050640"/>
            <a:ext cx="1968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BLE</a:t>
            </a:r>
            <a:r>
              <a:rPr lang="ko-KR" altLang="en-US" sz="2800" b="1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</a:t>
            </a:r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Beacon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pic>
        <p:nvPicPr>
          <p:cNvPr id="20" name="Picture 4" descr="비콘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298" b="89881" l="1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515"/>
          <a:stretch/>
        </p:blipFill>
        <p:spPr bwMode="auto">
          <a:xfrm>
            <a:off x="4770464" y="343376"/>
            <a:ext cx="2478475" cy="470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: 둥근 모서리 24"/>
          <p:cNvSpPr/>
          <p:nvPr/>
        </p:nvSpPr>
        <p:spPr>
          <a:xfrm>
            <a:off x="438380" y="2089844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8378" y="2200652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지속적인 </a:t>
            </a:r>
            <a:r>
              <a:rPr lang="ko-KR" altLang="en-US" sz="2000" dirty="0" err="1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브로드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 캐스팅</a:t>
            </a:r>
          </a:p>
        </p:txBody>
      </p:sp>
      <p:sp>
        <p:nvSpPr>
          <p:cNvPr id="28" name="사각형: 둥근 모서리 27"/>
          <p:cNvSpPr/>
          <p:nvPr/>
        </p:nvSpPr>
        <p:spPr>
          <a:xfrm>
            <a:off x="438380" y="4328547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38378" y="4439355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저 전력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저 비용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3872" y="4210625"/>
            <a:ext cx="4789812" cy="11631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8331" y="3124594"/>
            <a:ext cx="397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Beacon -&gt; Smart Phone</a:t>
            </a:r>
            <a:endParaRPr lang="ko-KR" alt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718331" y="5373805"/>
            <a:ext cx="397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Smart Phone -&gt; Server</a:t>
            </a:r>
            <a:endParaRPr lang="ko-KR" altLang="en-US" dirty="0"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2626" y="0"/>
            <a:ext cx="2652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BLE Beacon</a:t>
            </a:r>
            <a:endParaRPr lang="ko-KR" altLang="en-US" sz="4000" b="1" dirty="0">
              <a:solidFill>
                <a:schemeClr val="accent1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275771" y="580571"/>
            <a:ext cx="2325539" cy="27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976" y="1586119"/>
            <a:ext cx="4789812" cy="15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9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6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5280" y="154187"/>
            <a:ext cx="11521440" cy="6471138"/>
          </a:xfrm>
          <a:prstGeom prst="rect">
            <a:avLst/>
          </a:prstGeom>
          <a:solidFill>
            <a:schemeClr val="tx1">
              <a:lumMod val="95000"/>
              <a:lumOff val="5000"/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39049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78098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1714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756197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195246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34295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073344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12393" algn="l" defTabSz="878098" rtl="0" eaLnBrk="1" latinLnBrk="1" hangingPunct="1"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11305736" y="6147024"/>
            <a:ext cx="576775" cy="4783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35280" y="154187"/>
            <a:ext cx="576775" cy="4783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33" y="1612027"/>
            <a:ext cx="3773576" cy="3773576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517004" y="1842053"/>
            <a:ext cx="755566" cy="553019"/>
            <a:chOff x="4517004" y="1842053"/>
            <a:chExt cx="755566" cy="553019"/>
          </a:xfrm>
        </p:grpSpPr>
        <p:sp>
          <p:nvSpPr>
            <p:cNvPr id="14" name="타원 13"/>
            <p:cNvSpPr/>
            <p:nvPr/>
          </p:nvSpPr>
          <p:spPr>
            <a:xfrm>
              <a:off x="4744279" y="1842053"/>
              <a:ext cx="276416" cy="18553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4517004" y="2054087"/>
              <a:ext cx="172278" cy="22528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917937" y="2155266"/>
              <a:ext cx="19353" cy="239806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119810" y="2023247"/>
              <a:ext cx="152760" cy="229623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5119810" y="3615070"/>
            <a:ext cx="1770533" cy="1770533"/>
            <a:chOff x="5119810" y="3615070"/>
            <a:chExt cx="1770533" cy="177053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810" y="3615070"/>
              <a:ext cx="1770533" cy="177053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67919">
              <a:off x="6190001" y="4263739"/>
              <a:ext cx="473196" cy="473196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115" y="405852"/>
            <a:ext cx="2412350" cy="2412350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>
            <a:off x="4603143" y="4169736"/>
            <a:ext cx="816996" cy="17697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6912182" y="2637183"/>
            <a:ext cx="3035108" cy="162104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2925940" y="3498815"/>
            <a:ext cx="1275917" cy="1328205"/>
            <a:chOff x="2925940" y="3498815"/>
            <a:chExt cx="1275917" cy="132820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9844" l="0" r="100000">
                          <a14:foregroundMark x1="21875" y1="33984" x2="21875" y2="33984"/>
                          <a14:foregroundMark x1="23047" y1="33984" x2="23047" y2="33984"/>
                          <a14:foregroundMark x1="75000" y1="35938" x2="75000" y2="35938"/>
                          <a14:foregroundMark x1="83203" y1="23047" x2="83203" y2="23047"/>
                          <a14:foregroundMark x1="85156" y1="21875" x2="85156" y2="21875"/>
                          <a14:foregroundMark x1="96484" y1="23828" x2="96484" y2="23828"/>
                          <a14:foregroundMark x1="92578" y1="18750" x2="92578" y2="18750"/>
                          <a14:foregroundMark x1="89453" y1="59766" x2="89453" y2="59766"/>
                          <a14:foregroundMark x1="89453" y1="10938" x2="89453" y2="10938"/>
                          <a14:foregroundMark x1="46875" y1="30859" x2="46875" y2="30859"/>
                          <a14:foregroundMark x1="53906" y1="33984" x2="53906" y2="33984"/>
                          <a14:foregroundMark x1="53906" y1="32031" x2="53906" y2="32031"/>
                          <a14:backgroundMark x1="53906" y1="37891" x2="53906" y2="37891"/>
                          <a14:backgroundMark x1="50781" y1="37891" x2="48828" y2="41797"/>
                          <a14:backgroundMark x1="47656" y1="39844" x2="50000" y2="839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5940" y="3498815"/>
              <a:ext cx="1275917" cy="1328205"/>
            </a:xfrm>
            <a:prstGeom prst="rect">
              <a:avLst/>
            </a:prstGeom>
          </p:spPr>
        </p:pic>
        <p:sp>
          <p:nvSpPr>
            <p:cNvPr id="40" name="타원 39"/>
            <p:cNvSpPr/>
            <p:nvPr/>
          </p:nvSpPr>
          <p:spPr>
            <a:xfrm>
              <a:off x="3439338" y="3823254"/>
              <a:ext cx="177319" cy="16189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5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8072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8624" y="390378"/>
            <a:ext cx="11205357" cy="607724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2794828"/>
            <a:ext cx="12192000" cy="1268344"/>
            <a:chOff x="0" y="2660719"/>
            <a:chExt cx="12192000" cy="1268344"/>
          </a:xfrm>
        </p:grpSpPr>
        <p:sp>
          <p:nvSpPr>
            <p:cNvPr id="4" name="직사각형 3"/>
            <p:cNvSpPr/>
            <p:nvPr/>
          </p:nvSpPr>
          <p:spPr>
            <a:xfrm>
              <a:off x="0" y="2714625"/>
              <a:ext cx="12192000" cy="1214438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640700" y="3140968"/>
              <a:ext cx="197041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2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시연 영상</a:t>
              </a:r>
              <a:endParaRPr kumimoji="0"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37138" y="2660719"/>
              <a:ext cx="130356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200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03</a:t>
              </a:r>
              <a:endParaRPr kumimoji="0" lang="ko-KR" altLang="en-US" sz="7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06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8624" y="379828"/>
            <a:ext cx="11205357" cy="6077244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2794828"/>
            <a:ext cx="12192000" cy="1268344"/>
            <a:chOff x="0" y="2660719"/>
            <a:chExt cx="12192000" cy="1268344"/>
          </a:xfrm>
        </p:grpSpPr>
        <p:sp>
          <p:nvSpPr>
            <p:cNvPr id="4" name="직사각형 3"/>
            <p:cNvSpPr/>
            <p:nvPr/>
          </p:nvSpPr>
          <p:spPr>
            <a:xfrm>
              <a:off x="0" y="2714625"/>
              <a:ext cx="12192000" cy="1214438"/>
            </a:xfrm>
            <a:prstGeom prst="rect">
              <a:avLst/>
            </a:prstGeom>
            <a:solidFill>
              <a:schemeClr val="tx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640700" y="3140968"/>
              <a:ext cx="25250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32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그 외의 기능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37138" y="2660719"/>
              <a:ext cx="130356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200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04</a:t>
              </a:r>
              <a:endParaRPr kumimoji="0" lang="ko-KR" altLang="en-US" sz="72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026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80588" y="965199"/>
            <a:ext cx="6766078" cy="4927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</a:pPr>
            <a:r>
              <a:rPr lang="en-US" altLang="ko-KR" sz="5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   WEB</a:t>
            </a:r>
          </a:p>
        </p:txBody>
      </p:sp>
    </p:spTree>
    <p:extLst>
      <p:ext uri="{BB962C8B-B14F-4D97-AF65-F5344CB8AC3E}">
        <p14:creationId xmlns:p14="http://schemas.microsoft.com/office/powerpoint/2010/main" val="407543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95000"/>
            <a:lumOff val="5000"/>
            <a:alpha val="65000"/>
          </a:schemeClr>
        </a:solidFill>
        <a:ln w="1270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1682</TotalTime>
  <Words>580</Words>
  <Application>Microsoft Office PowerPoint</Application>
  <PresentationFormat>와이드스크린</PresentationFormat>
  <Paragraphs>137</Paragraphs>
  <Slides>31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1훈막대연필 R</vt:lpstr>
      <vt:lpstr>Arial</vt:lpstr>
      <vt:lpstr>Wingdings</vt:lpstr>
      <vt:lpstr>맑은 고딕</vt:lpstr>
      <vt:lpstr>나눔고딕</vt:lpstr>
      <vt:lpstr>HY태백B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김혜경</dc:creator>
  <cp:lastModifiedBy>김혜경</cp:lastModifiedBy>
  <cp:revision>125</cp:revision>
  <dcterms:created xsi:type="dcterms:W3CDTF">2016-10-01T07:14:08Z</dcterms:created>
  <dcterms:modified xsi:type="dcterms:W3CDTF">2016-11-23T16:30:51Z</dcterms:modified>
</cp:coreProperties>
</file>